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72" r:id="rId4"/>
    <p:sldId id="269" r:id="rId5"/>
    <p:sldId id="271" r:id="rId6"/>
    <p:sldId id="273" r:id="rId7"/>
    <p:sldId id="258" r:id="rId8"/>
    <p:sldId id="260" r:id="rId9"/>
    <p:sldId id="264" r:id="rId10"/>
    <p:sldId id="263" r:id="rId11"/>
    <p:sldId id="262" r:id="rId12"/>
    <p:sldId id="261" r:id="rId13"/>
    <p:sldId id="266" r:id="rId14"/>
    <p:sldId id="268" r:id="rId15"/>
    <p:sldId id="270" r:id="rId16"/>
    <p:sldId id="267" r:id="rId17"/>
    <p:sldId id="26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B01513"/>
    <a:srgbClr val="0E3846"/>
    <a:srgbClr val="2253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12FD77-D720-41DD-B8D6-F8DF585B4236}" v="4" dt="2023-05-23T13:36:40.8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45" d="100"/>
          <a:sy n="45" d="100"/>
        </p:scale>
        <p:origin x="208" y="1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5170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4375787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7738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6991258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95631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17632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1405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3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073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869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21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56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505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596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332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281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948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1/4/24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5783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" TargetMode="External"/><Relationship Id="rId2" Type="http://schemas.openxmlformats.org/officeDocument/2006/relationships/hyperlink" Target="https://www.youtube.com/@anisul-islam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javatpoint.com/java-swing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228B80C-0B6E-E8C1-9C7D-0876363394B1}"/>
              </a:ext>
            </a:extLst>
          </p:cNvPr>
          <p:cNvSpPr txBox="1"/>
          <p:nvPr/>
        </p:nvSpPr>
        <p:spPr>
          <a:xfrm>
            <a:off x="2862468" y="993578"/>
            <a:ext cx="6626087" cy="769441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masis MT Pro Black" panose="02040A04050005020304" pitchFamily="18" charset="0"/>
              </a:rPr>
              <a:t>GUB HOSTEL PORTAL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271E98-6333-D3EA-8622-8D8697AEECD4}"/>
              </a:ext>
            </a:extLst>
          </p:cNvPr>
          <p:cNvSpPr txBox="1"/>
          <p:nvPr/>
        </p:nvSpPr>
        <p:spPr>
          <a:xfrm>
            <a:off x="887895" y="3004930"/>
            <a:ext cx="64008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Presented to:</a:t>
            </a:r>
          </a:p>
          <a:p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Md. Nayan Ali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Lecturer Dept. of CSE 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Green University of Bangladesh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C6D008-8224-EDA6-495E-A3514847FBA9}"/>
              </a:ext>
            </a:extLst>
          </p:cNvPr>
          <p:cNvSpPr txBox="1"/>
          <p:nvPr/>
        </p:nvSpPr>
        <p:spPr>
          <a:xfrm>
            <a:off x="7779025" y="3001617"/>
            <a:ext cx="341906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Arial" panose="020B0604020202020204" pitchFamily="34" charset="0"/>
                <a:cs typeface="Arial" panose="020B0604020202020204" pitchFamily="34" charset="0"/>
              </a:rPr>
              <a:t>Presented by:</a:t>
            </a:r>
          </a:p>
          <a:p>
            <a:endParaRPr lang="en-US" sz="2800" u="sng" dirty="0"/>
          </a:p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Md. Sabbir Hossain</a:t>
            </a: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Id: 221902126</a:t>
            </a:r>
          </a:p>
        </p:txBody>
      </p:sp>
      <p:sp>
        <p:nvSpPr>
          <p:cNvPr id="5" name="Flowchart: Process 4">
            <a:extLst>
              <a:ext uri="{FF2B5EF4-FFF2-40B4-BE49-F238E27FC236}">
                <a16:creationId xmlns:a16="http://schemas.microsoft.com/office/drawing/2014/main" id="{7780A9C4-2E82-F889-5F7D-A3F93E0692F2}"/>
              </a:ext>
            </a:extLst>
          </p:cNvPr>
          <p:cNvSpPr/>
          <p:nvPr/>
        </p:nvSpPr>
        <p:spPr>
          <a:xfrm>
            <a:off x="10373193" y="0"/>
            <a:ext cx="824893" cy="1349115"/>
          </a:xfrm>
          <a:prstGeom prst="flowChartProcess">
            <a:avLst/>
          </a:prstGeom>
          <a:solidFill>
            <a:srgbClr val="0E38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16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56"/>
    </mc:Choice>
    <mc:Fallback xmlns="">
      <p:transition spd="slow" advTm="13356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28484296-720E-D011-5DA4-A4692885783D}"/>
              </a:ext>
            </a:extLst>
          </p:cNvPr>
          <p:cNvSpPr/>
          <p:nvPr/>
        </p:nvSpPr>
        <p:spPr>
          <a:xfrm>
            <a:off x="10508105" y="119921"/>
            <a:ext cx="611840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9</a:t>
            </a:r>
          </a:p>
        </p:txBody>
      </p:sp>
      <p:sp>
        <p:nvSpPr>
          <p:cNvPr id="5" name="Scroll: Horizontal 4">
            <a:extLst>
              <a:ext uri="{FF2B5EF4-FFF2-40B4-BE49-F238E27FC236}">
                <a16:creationId xmlns:a16="http://schemas.microsoft.com/office/drawing/2014/main" id="{2EB6BB3C-D245-8830-F73D-A3308F663834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Portal System</a:t>
            </a:r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9B53D0D-AF0E-C9A0-638F-12239B4006EB}"/>
              </a:ext>
            </a:extLst>
          </p:cNvPr>
          <p:cNvGrpSpPr/>
          <p:nvPr/>
        </p:nvGrpSpPr>
        <p:grpSpPr>
          <a:xfrm>
            <a:off x="8368840" y="2418141"/>
            <a:ext cx="2918753" cy="2918358"/>
            <a:chOff x="8919146" y="3043003"/>
            <a:chExt cx="2908758" cy="2943616"/>
          </a:xfrm>
        </p:grpSpPr>
        <p:sp>
          <p:nvSpPr>
            <p:cNvPr id="12" name="Flowchart: Connector 11">
              <a:extLst>
                <a:ext uri="{FF2B5EF4-FFF2-40B4-BE49-F238E27FC236}">
                  <a16:creationId xmlns:a16="http://schemas.microsoft.com/office/drawing/2014/main" id="{C4F922A8-9CB5-B23A-DA02-F2EE94BD2CB6}"/>
                </a:ext>
              </a:extLst>
            </p:cNvPr>
            <p:cNvSpPr/>
            <p:nvPr/>
          </p:nvSpPr>
          <p:spPr>
            <a:xfrm>
              <a:off x="8919146" y="3057993"/>
              <a:ext cx="2878777" cy="2818152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11" name="Picture 10" descr="A picture containing font, logo, symbol, graphics&#10;&#10;Description automatically generated">
              <a:extLst>
                <a:ext uri="{FF2B5EF4-FFF2-40B4-BE49-F238E27FC236}">
                  <a16:creationId xmlns:a16="http://schemas.microsoft.com/office/drawing/2014/main" id="{D09FBD26-4763-0270-0B2D-0433BB653D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19146" y="3043003"/>
              <a:ext cx="2908758" cy="2943616"/>
            </a:xfrm>
            <a:prstGeom prst="rect">
              <a:avLst/>
            </a:prstGeom>
          </p:spPr>
        </p:pic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CD9D247-A681-0E92-B1B7-3D86543949ED}"/>
              </a:ext>
            </a:extLst>
          </p:cNvPr>
          <p:cNvSpPr txBox="1"/>
          <p:nvPr/>
        </p:nvSpPr>
        <p:spPr>
          <a:xfrm>
            <a:off x="2819921" y="6054863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5.1: Hostel fee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CD9717A-8E2E-2836-A9D5-0305C24E7B2D}"/>
              </a:ext>
            </a:extLst>
          </p:cNvPr>
          <p:cNvSpPr txBox="1"/>
          <p:nvPr/>
        </p:nvSpPr>
        <p:spPr>
          <a:xfrm>
            <a:off x="9133903" y="5351360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5.2: Fee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455141-28FB-71D0-75A7-E95FBEEEA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518" y="1960583"/>
            <a:ext cx="6854365" cy="383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830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7E97858D-610F-926F-1FAE-F985BD7ADE7B}"/>
              </a:ext>
            </a:extLst>
          </p:cNvPr>
          <p:cNvSpPr/>
          <p:nvPr/>
        </p:nvSpPr>
        <p:spPr>
          <a:xfrm>
            <a:off x="10478125" y="119921"/>
            <a:ext cx="584616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10</a:t>
            </a:r>
          </a:p>
        </p:txBody>
      </p:sp>
      <p:sp>
        <p:nvSpPr>
          <p:cNvPr id="5" name="Scroll: Horizontal 4">
            <a:extLst>
              <a:ext uri="{FF2B5EF4-FFF2-40B4-BE49-F238E27FC236}">
                <a16:creationId xmlns:a16="http://schemas.microsoft.com/office/drawing/2014/main" id="{5A5AF846-D2C3-9A6B-A7AA-8D490E6A3DE6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Portal System</a:t>
            </a:r>
            <a:endParaRPr lang="en-US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F0DFEDA-D217-BCB7-5F86-FDE7EED0F3D0}"/>
              </a:ext>
            </a:extLst>
          </p:cNvPr>
          <p:cNvGrpSpPr/>
          <p:nvPr/>
        </p:nvGrpSpPr>
        <p:grpSpPr>
          <a:xfrm>
            <a:off x="8563871" y="2084627"/>
            <a:ext cx="2893611" cy="2688746"/>
            <a:chOff x="8743753" y="2362939"/>
            <a:chExt cx="2893611" cy="2688746"/>
          </a:xfrm>
        </p:grpSpPr>
        <p:sp>
          <p:nvSpPr>
            <p:cNvPr id="10" name="Flowchart: Connector 9">
              <a:extLst>
                <a:ext uri="{FF2B5EF4-FFF2-40B4-BE49-F238E27FC236}">
                  <a16:creationId xmlns:a16="http://schemas.microsoft.com/office/drawing/2014/main" id="{4BE86BAA-69C6-1D31-DFF7-B0C1F3F79D8A}"/>
                </a:ext>
              </a:extLst>
            </p:cNvPr>
            <p:cNvSpPr/>
            <p:nvPr/>
          </p:nvSpPr>
          <p:spPr>
            <a:xfrm>
              <a:off x="8904157" y="2473377"/>
              <a:ext cx="2553325" cy="2578308"/>
            </a:xfrm>
            <a:prstGeom prst="flowChartConnector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A picture containing text, graphic design, screenshot, graphics&#10;&#10;Description automatically generated">
              <a:extLst>
                <a:ext uri="{FF2B5EF4-FFF2-40B4-BE49-F238E27FC236}">
                  <a16:creationId xmlns:a16="http://schemas.microsoft.com/office/drawing/2014/main" id="{C3D6FAFE-B740-479C-71E4-9194F09F8C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0896"/>
            <a:stretch/>
          </p:blipFill>
          <p:spPr>
            <a:xfrm>
              <a:off x="8743753" y="2362939"/>
              <a:ext cx="2893611" cy="2578309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A692FDFC-207E-7A4B-5F19-6DF217549C04}"/>
              </a:ext>
            </a:extLst>
          </p:cNvPr>
          <p:cNvSpPr txBox="1"/>
          <p:nvPr/>
        </p:nvSpPr>
        <p:spPr>
          <a:xfrm>
            <a:off x="2819920" y="6054863"/>
            <a:ext cx="27820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6.1: Employee details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F27EFF4-805F-20CB-631D-0BA48FBACC19}"/>
              </a:ext>
            </a:extLst>
          </p:cNvPr>
          <p:cNvSpPr txBox="1"/>
          <p:nvPr/>
        </p:nvSpPr>
        <p:spPr>
          <a:xfrm>
            <a:off x="8989102" y="4951266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6.2: rules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C27493E-FB14-754B-27CE-BA68054A8E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" y="2084627"/>
            <a:ext cx="6869139" cy="3842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68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ACB5E135-7352-ED5E-0E50-3121B5D178EB}"/>
              </a:ext>
            </a:extLst>
          </p:cNvPr>
          <p:cNvSpPr/>
          <p:nvPr/>
        </p:nvSpPr>
        <p:spPr>
          <a:xfrm>
            <a:off x="10448145" y="119921"/>
            <a:ext cx="644577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11</a:t>
            </a:r>
          </a:p>
        </p:txBody>
      </p:sp>
      <p:sp>
        <p:nvSpPr>
          <p:cNvPr id="5" name="Scroll: Horizontal 4">
            <a:extLst>
              <a:ext uri="{FF2B5EF4-FFF2-40B4-BE49-F238E27FC236}">
                <a16:creationId xmlns:a16="http://schemas.microsoft.com/office/drawing/2014/main" id="{02D5CD6B-C55C-59CB-DAF3-E1F458E3D290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Portal System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197936C-DFAC-1861-55B8-040E2958DCCC}"/>
              </a:ext>
            </a:extLst>
          </p:cNvPr>
          <p:cNvSpPr txBox="1"/>
          <p:nvPr/>
        </p:nvSpPr>
        <p:spPr>
          <a:xfrm>
            <a:off x="2819920" y="6054863"/>
            <a:ext cx="28451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7.1: new student details</a:t>
            </a:r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0F06363F-C0E4-6C9D-F55F-35CD2ECC3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887" y="1775046"/>
            <a:ext cx="7291620" cy="408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582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A5167620-9AC6-15FD-54BD-717D98C70C90}"/>
              </a:ext>
            </a:extLst>
          </p:cNvPr>
          <p:cNvSpPr/>
          <p:nvPr/>
        </p:nvSpPr>
        <p:spPr>
          <a:xfrm>
            <a:off x="10448144" y="119921"/>
            <a:ext cx="614597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12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:a16="http://schemas.microsoft.com/office/drawing/2014/main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3600" b="1" dirty="0"/>
              <a:t>Project </a:t>
            </a:r>
            <a:r>
              <a:rPr lang="en-US" sz="3600" b="1" dirty="0"/>
              <a:t>Developing</a:t>
            </a:r>
            <a:r>
              <a:rPr lang="en" sz="3600" b="1" dirty="0"/>
              <a:t> </a:t>
            </a:r>
            <a:endParaRPr lang="en-US" sz="36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A2DF0A-1B98-FB3C-5497-99B3EB01A7CD}"/>
              </a:ext>
            </a:extLst>
          </p:cNvPr>
          <p:cNvSpPr txBox="1"/>
          <p:nvPr/>
        </p:nvSpPr>
        <p:spPr>
          <a:xfrm>
            <a:off x="811148" y="1398392"/>
            <a:ext cx="5006758" cy="29878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800" dirty="0"/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 </a:t>
            </a:r>
            <a:r>
              <a:rPr lang="en-US" sz="2800" dirty="0">
                <a:effectLst/>
                <a:latin typeface="NimbusRomNo9L"/>
              </a:rPr>
              <a:t>Database and table Creation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>
                <a:latin typeface="NimbusRomNo9L"/>
              </a:rPr>
              <a:t>  </a:t>
            </a:r>
            <a:r>
              <a:rPr lang="en-US" sz="2800" dirty="0">
                <a:effectLst/>
                <a:latin typeface="NimbusRomNo9L"/>
              </a:rPr>
              <a:t>Value insertion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>
                <a:latin typeface="NimbusRomNo9L"/>
              </a:rPr>
              <a:t> </a:t>
            </a:r>
            <a:r>
              <a:rPr lang="en-US" sz="2800" dirty="0">
                <a:effectLst/>
                <a:latin typeface="NimbusRomNo9L"/>
              </a:rPr>
              <a:t>Joining Operator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AB31F7-C50A-8BE0-2D88-56EB58B681E3}"/>
              </a:ext>
            </a:extLst>
          </p:cNvPr>
          <p:cNvSpPr txBox="1"/>
          <p:nvPr/>
        </p:nvSpPr>
        <p:spPr>
          <a:xfrm>
            <a:off x="6374096" y="1829279"/>
            <a:ext cx="4525153" cy="34036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800" b="1" dirty="0"/>
              <a:t> </a:t>
            </a:r>
            <a:r>
              <a:rPr lang="en-US" sz="2800" dirty="0">
                <a:effectLst/>
                <a:latin typeface="NimbusRomNo9L"/>
              </a:rPr>
              <a:t>Triggering Operator</a:t>
            </a:r>
            <a:endParaRPr lang="en-US" sz="2800" dirty="0"/>
          </a:p>
          <a:p>
            <a:pPr marL="342900" lvl="0" indent="-3429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800" dirty="0"/>
              <a:t> </a:t>
            </a:r>
            <a:r>
              <a:rPr lang="en-US" sz="2800" dirty="0">
                <a:effectLst/>
                <a:latin typeface="NimbusRomNo9L"/>
              </a:rPr>
              <a:t>Primary and foreign key</a:t>
            </a:r>
            <a:r>
              <a:rPr lang="en-US" sz="2800" dirty="0"/>
              <a:t> 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 Java Swing for GUI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q"/>
            </a:pPr>
            <a:r>
              <a:rPr lang="en-US" sz="2800" dirty="0"/>
              <a:t> Xampp server</a:t>
            </a:r>
          </a:p>
        </p:txBody>
      </p:sp>
    </p:spTree>
    <p:extLst>
      <p:ext uri="{BB962C8B-B14F-4D97-AF65-F5344CB8AC3E}">
        <p14:creationId xmlns:p14="http://schemas.microsoft.com/office/powerpoint/2010/main" val="36174594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A5167620-9AC6-15FD-54BD-717D98C70C90}"/>
              </a:ext>
            </a:extLst>
          </p:cNvPr>
          <p:cNvSpPr/>
          <p:nvPr/>
        </p:nvSpPr>
        <p:spPr>
          <a:xfrm>
            <a:off x="10463135" y="119921"/>
            <a:ext cx="599606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13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:a16="http://schemas.microsoft.com/office/drawing/2014/main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Advantage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8C86F-B6A0-D440-DCAB-A927859D4D5B}"/>
              </a:ext>
            </a:extLst>
          </p:cNvPr>
          <p:cNvSpPr txBox="1"/>
          <p:nvPr/>
        </p:nvSpPr>
        <p:spPr>
          <a:xfrm>
            <a:off x="2132350" y="2367171"/>
            <a:ext cx="8075951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anose="05000000000000000000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It has many advantage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Student can’t face any problem to pray their hostel fees.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New students will know the hostel facility.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Student will also know security system of hostel portal.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sz="2000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Admin panel don’t get hassle.</a:t>
            </a:r>
          </a:p>
        </p:txBody>
      </p:sp>
    </p:spTree>
    <p:extLst>
      <p:ext uri="{BB962C8B-B14F-4D97-AF65-F5344CB8AC3E}">
        <p14:creationId xmlns:p14="http://schemas.microsoft.com/office/powerpoint/2010/main" val="2731461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A5167620-9AC6-15FD-54BD-717D98C70C90}"/>
              </a:ext>
            </a:extLst>
          </p:cNvPr>
          <p:cNvSpPr/>
          <p:nvPr/>
        </p:nvSpPr>
        <p:spPr>
          <a:xfrm>
            <a:off x="10463135" y="119921"/>
            <a:ext cx="584616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14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:a16="http://schemas.microsoft.com/office/drawing/2014/main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limitation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8C86F-B6A0-D440-DCAB-A927859D4D5B}"/>
              </a:ext>
            </a:extLst>
          </p:cNvPr>
          <p:cNvSpPr txBox="1"/>
          <p:nvPr/>
        </p:nvSpPr>
        <p:spPr>
          <a:xfrm>
            <a:off x="2132350" y="2367171"/>
            <a:ext cx="8075951" cy="22775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anose="05000000000000000000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It has some Limitation 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/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String limitation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Graphical User limitation like string and integer text fill.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/>
              <a:t>Student can not see their details</a:t>
            </a:r>
          </a:p>
        </p:txBody>
      </p:sp>
    </p:spTree>
    <p:extLst>
      <p:ext uri="{BB962C8B-B14F-4D97-AF65-F5344CB8AC3E}">
        <p14:creationId xmlns:p14="http://schemas.microsoft.com/office/powerpoint/2010/main" val="32219722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A5167620-9AC6-15FD-54BD-717D98C70C90}"/>
              </a:ext>
            </a:extLst>
          </p:cNvPr>
          <p:cNvSpPr/>
          <p:nvPr/>
        </p:nvSpPr>
        <p:spPr>
          <a:xfrm>
            <a:off x="10478125" y="119921"/>
            <a:ext cx="584616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15</a:t>
            </a:r>
          </a:p>
        </p:txBody>
      </p:sp>
      <p:sp>
        <p:nvSpPr>
          <p:cNvPr id="3" name="Scroll: Horizontal 2">
            <a:extLst>
              <a:ext uri="{FF2B5EF4-FFF2-40B4-BE49-F238E27FC236}">
                <a16:creationId xmlns:a16="http://schemas.microsoft.com/office/drawing/2014/main" id="{2279976A-7334-5DF4-AB67-FE452A30B14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Reference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8C86F-B6A0-D440-DCAB-A927859D4D5B}"/>
              </a:ext>
            </a:extLst>
          </p:cNvPr>
          <p:cNvSpPr txBox="1"/>
          <p:nvPr/>
        </p:nvSpPr>
        <p:spPr>
          <a:xfrm>
            <a:off x="2058024" y="2056686"/>
            <a:ext cx="8075951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anose="05000000000000000000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Anisul Islam YouTube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ct val="145000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      </a:t>
            </a:r>
            <a:r>
              <a:rPr lang="en-US" sz="2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https://www.youtube.com/@anisul-islam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ct val="145000"/>
            </a:pPr>
            <a:endParaRPr lang="en-US" sz="2400" b="1" dirty="0">
              <a:latin typeface="Roboto"/>
              <a:ea typeface="Roboto"/>
              <a:cs typeface="Roboto"/>
              <a:sym typeface="Roboto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anose="05000000000000000000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GeeksforGeeks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ct val="145000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      </a:t>
            </a:r>
            <a:r>
              <a:rPr lang="en-US" sz="2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ct val="145000"/>
            </a:pPr>
            <a:endParaRPr lang="en-US" sz="2400" b="1" dirty="0">
              <a:latin typeface="Roboto"/>
              <a:ea typeface="Roboto"/>
              <a:cs typeface="Roboto"/>
              <a:sym typeface="Roboto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anose="05000000000000000000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Javapoint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ct val="145000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      </a:t>
            </a:r>
            <a:r>
              <a:rPr lang="en-US" sz="2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https://www.javatpoint.com/java-swing</a:t>
            </a: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SzPct val="145000"/>
            </a:pPr>
            <a:endParaRPr lang="en-US" sz="2400" b="1" dirty="0">
              <a:solidFill>
                <a:schemeClr val="accent1">
                  <a:lumMod val="20000"/>
                  <a:lumOff val="80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ct val="145000"/>
              <a:buFont typeface="Wingdings" pitchFamily="2" charset="2"/>
              <a:buChar char="q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 W3School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ct val="145000"/>
            </a:pPr>
            <a:r>
              <a:rPr lang="en-US" sz="2400" b="1" dirty="0">
                <a:latin typeface="Roboto"/>
                <a:ea typeface="Roboto"/>
                <a:cs typeface="Roboto"/>
                <a:sym typeface="Roboto"/>
              </a:rPr>
              <a:t>       </a:t>
            </a:r>
            <a:r>
              <a:rPr lang="en-US" sz="2400" b="1" u="sng" dirty="0">
                <a:solidFill>
                  <a:schemeClr val="accent1">
                    <a:lumMod val="20000"/>
                    <a:lumOff val="80000"/>
                  </a:schemeClr>
                </a:solidFill>
                <a:latin typeface="Roboto"/>
                <a:ea typeface="Roboto"/>
                <a:cs typeface="Roboto"/>
                <a:sym typeface="Roboto"/>
              </a:rPr>
              <a:t>https://www.w3school.com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  <a:buSzPct val="145000"/>
            </a:pPr>
            <a:endParaRPr lang="en-US" sz="2400" b="1" dirty="0"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6871353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63FCA4-6649-B49D-C0C2-7C7D4F619E68}"/>
              </a:ext>
            </a:extLst>
          </p:cNvPr>
          <p:cNvSpPr txBox="1"/>
          <p:nvPr/>
        </p:nvSpPr>
        <p:spPr>
          <a:xfrm>
            <a:off x="4121063" y="2659559"/>
            <a:ext cx="46972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Thank You </a:t>
            </a:r>
          </a:p>
        </p:txBody>
      </p:sp>
      <p:sp>
        <p:nvSpPr>
          <p:cNvPr id="4" name="Flowchart: Process 3">
            <a:extLst>
              <a:ext uri="{FF2B5EF4-FFF2-40B4-BE49-F238E27FC236}">
                <a16:creationId xmlns:a16="http://schemas.microsoft.com/office/drawing/2014/main" id="{8AD9AC22-ADAB-A815-684E-F73DEED96543}"/>
              </a:ext>
            </a:extLst>
          </p:cNvPr>
          <p:cNvSpPr/>
          <p:nvPr/>
        </p:nvSpPr>
        <p:spPr>
          <a:xfrm>
            <a:off x="10358203" y="0"/>
            <a:ext cx="884420" cy="1259174"/>
          </a:xfrm>
          <a:prstGeom prst="flowChartProcess">
            <a:avLst/>
          </a:prstGeom>
          <a:solidFill>
            <a:srgbClr val="0E38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044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4E9BB6-B324-D347-4A5B-82BF63F364C1}"/>
              </a:ext>
            </a:extLst>
          </p:cNvPr>
          <p:cNvSpPr txBox="1"/>
          <p:nvPr/>
        </p:nvSpPr>
        <p:spPr>
          <a:xfrm>
            <a:off x="1810116" y="2359539"/>
            <a:ext cx="469691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Introduction 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Part of the project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Diagram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Login System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Portal System</a:t>
            </a:r>
          </a:p>
          <a:p>
            <a:endParaRPr lang="en-US" sz="2400" b="1" dirty="0"/>
          </a:p>
          <a:p>
            <a:endParaRPr lang="en-US" sz="3200" b="1" dirty="0"/>
          </a:p>
          <a:p>
            <a:endParaRPr lang="en-US" sz="3200" b="1" dirty="0"/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:a16="http://schemas.microsoft.com/office/drawing/2014/main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Content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8160C7-62B3-55EF-6D6D-8A4CDD91D48B}"/>
              </a:ext>
            </a:extLst>
          </p:cNvPr>
          <p:cNvSpPr txBox="1"/>
          <p:nvPr/>
        </p:nvSpPr>
        <p:spPr>
          <a:xfrm>
            <a:off x="6507034" y="2336874"/>
            <a:ext cx="469691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/>
              <a:t> </a:t>
            </a:r>
            <a:r>
              <a:rPr lang="en" sz="2400" dirty="0"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developing</a:t>
            </a:r>
            <a:r>
              <a:rPr lang="en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Advantage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limitation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  <a:p>
            <a:endParaRPr lang="en-US" sz="2400" b="1" dirty="0"/>
          </a:p>
          <a:p>
            <a:endParaRPr lang="en-US" sz="2400" b="1" dirty="0"/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b="1" dirty="0"/>
          </a:p>
          <a:p>
            <a:endParaRPr lang="en-US" sz="3200" b="1" dirty="0"/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298812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66"/>
    </mc:Choice>
    <mc:Fallback xmlns="">
      <p:transition spd="slow" advTm="24566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2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:a16="http://schemas.microsoft.com/office/drawing/2014/main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8160C7-62B3-55EF-6D6D-8A4CDD91D48B}"/>
              </a:ext>
            </a:extLst>
          </p:cNvPr>
          <p:cNvSpPr txBox="1"/>
          <p:nvPr/>
        </p:nvSpPr>
        <p:spPr>
          <a:xfrm>
            <a:off x="1290455" y="2156510"/>
            <a:ext cx="921765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 hostel Portal system is software for managing various activities in the hostel like student information, room information, mess bills, room allocation details and fee details.</a:t>
            </a:r>
            <a:endParaRPr lang="en-US" sz="2400" b="1" dirty="0"/>
          </a:p>
          <a:p>
            <a:pPr marL="457200" indent="-457200">
              <a:buFont typeface="Wingdings" panose="05000000000000000000" pitchFamily="2" charset="2"/>
              <a:buChar char="q"/>
            </a:pPr>
            <a:endParaRPr lang="en-US" sz="2400" b="1" dirty="0"/>
          </a:p>
          <a:p>
            <a:endParaRPr lang="en-US" sz="3200" b="1" dirty="0"/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66529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66"/>
    </mc:Choice>
    <mc:Fallback xmlns="">
      <p:transition spd="slow" advTm="2456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4E9BB6-B324-D347-4A5B-82BF63F364C1}"/>
              </a:ext>
            </a:extLst>
          </p:cNvPr>
          <p:cNvSpPr txBox="1"/>
          <p:nvPr/>
        </p:nvSpPr>
        <p:spPr>
          <a:xfrm>
            <a:off x="1810116" y="2359539"/>
            <a:ext cx="830947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Admin Panel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User Panel</a:t>
            </a:r>
          </a:p>
          <a:p>
            <a:endParaRPr lang="en-US" sz="3200" b="1" dirty="0"/>
          </a:p>
          <a:p>
            <a:endParaRPr lang="en-US" sz="3200" b="1" dirty="0"/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3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:a16="http://schemas.microsoft.com/office/drawing/2014/main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Part of the Project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027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66"/>
    </mc:Choice>
    <mc:Fallback xmlns="">
      <p:transition spd="slow" advTm="24566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4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:a16="http://schemas.microsoft.com/office/drawing/2014/main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Flowchart Diagram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8F1CEC0-4D94-78D7-EAF8-490ED02FA3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8683" y="1745424"/>
            <a:ext cx="5895291" cy="46634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2CFDED7-8821-CFE2-F6BB-5CF673EB7BF5}"/>
              </a:ext>
            </a:extLst>
          </p:cNvPr>
          <p:cNvSpPr txBox="1"/>
          <p:nvPr/>
        </p:nvSpPr>
        <p:spPr>
          <a:xfrm>
            <a:off x="4440465" y="6456809"/>
            <a:ext cx="21563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 : flowchart diagram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CFA44B47-89AA-1EC9-3D8D-250E5845DA75}"/>
              </a:ext>
            </a:extLst>
          </p:cNvPr>
          <p:cNvSpPr/>
          <p:nvPr/>
        </p:nvSpPr>
        <p:spPr>
          <a:xfrm>
            <a:off x="6095999" y="1818994"/>
            <a:ext cx="693683" cy="346135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ysClr val="windowText" lastClr="000000"/>
                  </a:solidFill>
                </a:ln>
                <a:solidFill>
                  <a:schemeClr val="bg2">
                    <a:lumMod val="20000"/>
                    <a:lumOff val="80000"/>
                  </a:schemeClr>
                </a:solidFill>
              </a:rPr>
              <a:t>Start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1C75023-F186-C3C1-D2AC-051E93312C4C}"/>
              </a:ext>
            </a:extLst>
          </p:cNvPr>
          <p:cNvCxnSpPr>
            <a:cxnSpLocks/>
          </p:cNvCxnSpPr>
          <p:nvPr/>
        </p:nvCxnSpPr>
        <p:spPr>
          <a:xfrm flipH="1">
            <a:off x="5728138" y="2050723"/>
            <a:ext cx="367861" cy="1144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A6AD4AAB-04DB-7B62-A1EC-08D5D810F059}"/>
              </a:ext>
            </a:extLst>
          </p:cNvPr>
          <p:cNvSpPr/>
          <p:nvPr/>
        </p:nvSpPr>
        <p:spPr>
          <a:xfrm>
            <a:off x="6973144" y="2170735"/>
            <a:ext cx="693683" cy="346135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ln>
                  <a:solidFill>
                    <a:sysClr val="windowText" lastClr="000000"/>
                  </a:solidFill>
                </a:ln>
                <a:solidFill>
                  <a:srgbClr val="00B050"/>
                </a:solidFill>
              </a:rPr>
              <a:t>Exit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B8A3B65-731A-6780-0EA4-666BA868CA02}"/>
              </a:ext>
            </a:extLst>
          </p:cNvPr>
          <p:cNvCxnSpPr>
            <a:cxnSpLocks/>
          </p:cNvCxnSpPr>
          <p:nvPr/>
        </p:nvCxnSpPr>
        <p:spPr>
          <a:xfrm>
            <a:off x="5728138" y="2249214"/>
            <a:ext cx="1245006" cy="945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117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66"/>
    </mc:Choice>
    <mc:Fallback xmlns="">
      <p:transition spd="slow" advTm="2456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892E0390-E328-B0DB-7DF0-B2247A02547A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5</a:t>
            </a:r>
          </a:p>
        </p:txBody>
      </p:sp>
      <p:sp>
        <p:nvSpPr>
          <p:cNvPr id="9" name="Scroll: Horizontal 8">
            <a:extLst>
              <a:ext uri="{FF2B5EF4-FFF2-40B4-BE49-F238E27FC236}">
                <a16:creationId xmlns:a16="http://schemas.microsoft.com/office/drawing/2014/main" id="{4D028ABA-8ADC-11EF-0D1A-76D1728D0F4D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solidFill>
              <a:srgbClr val="0070C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ER Diagram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D3E978-ED15-9FD4-8603-0FF520A0479A}"/>
              </a:ext>
            </a:extLst>
          </p:cNvPr>
          <p:cNvSpPr txBox="1"/>
          <p:nvPr/>
        </p:nvSpPr>
        <p:spPr>
          <a:xfrm>
            <a:off x="4288221" y="6253655"/>
            <a:ext cx="15888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Figure: ER Diagram</a:t>
            </a:r>
          </a:p>
        </p:txBody>
      </p:sp>
      <p:pic>
        <p:nvPicPr>
          <p:cNvPr id="6" name="Picture 5" descr="A diagram of a server&#10;&#10;Description automatically generated with medium confidence">
            <a:extLst>
              <a:ext uri="{FF2B5EF4-FFF2-40B4-BE49-F238E27FC236}">
                <a16:creationId xmlns:a16="http://schemas.microsoft.com/office/drawing/2014/main" id="{16A6BEC2-5A9F-3EA1-8145-543DB03E0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045" y="1557949"/>
            <a:ext cx="6073970" cy="458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642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566"/>
    </mc:Choice>
    <mc:Fallback xmlns="">
      <p:transition spd="slow" advTm="2456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DF527C-A38C-FDCC-E440-EC1FD651D164}"/>
              </a:ext>
            </a:extLst>
          </p:cNvPr>
          <p:cNvSpPr txBox="1"/>
          <p:nvPr/>
        </p:nvSpPr>
        <p:spPr>
          <a:xfrm>
            <a:off x="1246260" y="1476573"/>
            <a:ext cx="9904698" cy="13030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800" dirty="0"/>
              <a:t>Login system is the procedure used to get access to an application.</a:t>
            </a:r>
          </a:p>
        </p:txBody>
      </p:sp>
      <p:sp>
        <p:nvSpPr>
          <p:cNvPr id="3" name="Flowchart: Process 2">
            <a:extLst>
              <a:ext uri="{FF2B5EF4-FFF2-40B4-BE49-F238E27FC236}">
                <a16:creationId xmlns:a16="http://schemas.microsoft.com/office/drawing/2014/main" id="{CCCBEB6E-0B2A-65DE-5FCC-90567D360B13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6</a:t>
            </a:r>
          </a:p>
        </p:txBody>
      </p:sp>
      <p:sp>
        <p:nvSpPr>
          <p:cNvPr id="6" name="Scroll: Horizontal 5">
            <a:extLst>
              <a:ext uri="{FF2B5EF4-FFF2-40B4-BE49-F238E27FC236}">
                <a16:creationId xmlns:a16="http://schemas.microsoft.com/office/drawing/2014/main" id="{BE45CCCE-0338-08E5-7753-E5247543C441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Login System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3949E1-1F32-773C-FFD9-13371669C814}"/>
              </a:ext>
            </a:extLst>
          </p:cNvPr>
          <p:cNvSpPr txBox="1"/>
          <p:nvPr/>
        </p:nvSpPr>
        <p:spPr>
          <a:xfrm>
            <a:off x="7601783" y="6104504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1: Login page</a:t>
            </a:r>
          </a:p>
        </p:txBody>
      </p:sp>
      <p:pic>
        <p:nvPicPr>
          <p:cNvPr id="4" name="Picture 3" descr="A person holding a key&#10;&#10;Description automatically generated with medium confidence">
            <a:extLst>
              <a:ext uri="{FF2B5EF4-FFF2-40B4-BE49-F238E27FC236}">
                <a16:creationId xmlns:a16="http://schemas.microsoft.com/office/drawing/2014/main" id="{02593B87-A0DD-65A0-60B6-10955F443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1783" y="3904229"/>
            <a:ext cx="2076450" cy="2200275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57D4EE3-5C8E-3D23-E91C-5E923702F1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317"/>
          <a:stretch/>
        </p:blipFill>
        <p:spPr>
          <a:xfrm>
            <a:off x="1393568" y="3066957"/>
            <a:ext cx="5480198" cy="334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515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C660D048-0A48-DB4C-EF43-82DB7A801147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7</a:t>
            </a:r>
          </a:p>
        </p:txBody>
      </p:sp>
      <p:sp>
        <p:nvSpPr>
          <p:cNvPr id="6" name="Scroll: Horizontal 5">
            <a:extLst>
              <a:ext uri="{FF2B5EF4-FFF2-40B4-BE49-F238E27FC236}">
                <a16:creationId xmlns:a16="http://schemas.microsoft.com/office/drawing/2014/main" id="{185180F0-C332-D908-A054-B641348BF4E2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Portal System</a:t>
            </a:r>
            <a:endParaRPr lang="en-US" dirty="0"/>
          </a:p>
        </p:txBody>
      </p:sp>
      <p:pic>
        <p:nvPicPr>
          <p:cNvPr id="12" name="Picture 11" descr="A group of people in a room&#10;&#10;Description automatically generated with medium confidence">
            <a:extLst>
              <a:ext uri="{FF2B5EF4-FFF2-40B4-BE49-F238E27FC236}">
                <a16:creationId xmlns:a16="http://schemas.microsoft.com/office/drawing/2014/main" id="{BB0FF46F-6EDE-E747-89E4-3987D57EB8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890"/>
          <a:stretch/>
        </p:blipFill>
        <p:spPr>
          <a:xfrm>
            <a:off x="6895475" y="2038659"/>
            <a:ext cx="5471410" cy="42537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A5F1FA9-906E-B738-5FA3-E4002A74236A}"/>
              </a:ext>
            </a:extLst>
          </p:cNvPr>
          <p:cNvSpPr txBox="1"/>
          <p:nvPr/>
        </p:nvSpPr>
        <p:spPr>
          <a:xfrm>
            <a:off x="2819921" y="6054863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3.1: Home page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98C918-57B7-6052-CAE7-EF049342FFB4}"/>
              </a:ext>
            </a:extLst>
          </p:cNvPr>
          <p:cNvSpPr txBox="1"/>
          <p:nvPr/>
        </p:nvSpPr>
        <p:spPr>
          <a:xfrm>
            <a:off x="8862413" y="4948089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3.2: Hostel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963CA-F2AE-636D-D024-4D29FAEA9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386" y="2283612"/>
            <a:ext cx="5875450" cy="329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8694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Process 1">
            <a:extLst>
              <a:ext uri="{FF2B5EF4-FFF2-40B4-BE49-F238E27FC236}">
                <a16:creationId xmlns:a16="http://schemas.microsoft.com/office/drawing/2014/main" id="{AE5F4365-C73A-D80C-04A7-D0D20B78A8E0}"/>
              </a:ext>
            </a:extLst>
          </p:cNvPr>
          <p:cNvSpPr/>
          <p:nvPr/>
        </p:nvSpPr>
        <p:spPr>
          <a:xfrm>
            <a:off x="10508105" y="119921"/>
            <a:ext cx="494675" cy="959371"/>
          </a:xfrm>
          <a:prstGeom prst="flowChartProcess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8</a:t>
            </a:r>
          </a:p>
        </p:txBody>
      </p:sp>
      <p:sp>
        <p:nvSpPr>
          <p:cNvPr id="5" name="Scroll: Horizontal 4">
            <a:extLst>
              <a:ext uri="{FF2B5EF4-FFF2-40B4-BE49-F238E27FC236}">
                <a16:creationId xmlns:a16="http://schemas.microsoft.com/office/drawing/2014/main" id="{A79D016B-076C-6E93-30E2-B4D114A103C3}"/>
              </a:ext>
            </a:extLst>
          </p:cNvPr>
          <p:cNvSpPr/>
          <p:nvPr/>
        </p:nvSpPr>
        <p:spPr>
          <a:xfrm>
            <a:off x="3247870" y="599607"/>
            <a:ext cx="4696918" cy="959372"/>
          </a:xfrm>
          <a:prstGeom prst="horizontalScroll">
            <a:avLst/>
          </a:prstGeom>
          <a:solidFill>
            <a:srgbClr val="0070C0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/>
              <a:t>Portal System</a:t>
            </a:r>
            <a:endParaRPr lang="en-US" dirty="0"/>
          </a:p>
        </p:txBody>
      </p:sp>
      <p:pic>
        <p:nvPicPr>
          <p:cNvPr id="11" name="Picture 10" descr="A close-up of a card&#10;&#10;Description automatically generated with medium confidence">
            <a:extLst>
              <a:ext uri="{FF2B5EF4-FFF2-40B4-BE49-F238E27FC236}">
                <a16:creationId xmlns:a16="http://schemas.microsoft.com/office/drawing/2014/main" id="{3A00830A-4A0C-1181-2CED-C4FD164AB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7082" y="2074889"/>
            <a:ext cx="3276600" cy="3276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863C456-4804-7BFF-3599-6B165558B643}"/>
              </a:ext>
            </a:extLst>
          </p:cNvPr>
          <p:cNvSpPr txBox="1"/>
          <p:nvPr/>
        </p:nvSpPr>
        <p:spPr>
          <a:xfrm>
            <a:off x="2819921" y="6054863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4.1: New Student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5E6A60-22CE-F88A-B341-068DB4AE7261}"/>
              </a:ext>
            </a:extLst>
          </p:cNvPr>
          <p:cNvSpPr txBox="1"/>
          <p:nvPr/>
        </p:nvSpPr>
        <p:spPr>
          <a:xfrm>
            <a:off x="8661192" y="5043712"/>
            <a:ext cx="24683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Figure 4.2: Add student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EA33B3-FD56-6951-9248-FF684EE7B8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547" y="2074889"/>
            <a:ext cx="6569127" cy="367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1358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960</TotalTime>
  <Words>338</Words>
  <Application>Microsoft Macintosh PowerPoint</Application>
  <PresentationFormat>Widescreen</PresentationFormat>
  <Paragraphs>116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Amasis MT Pro Black</vt:lpstr>
      <vt:lpstr>Arial</vt:lpstr>
      <vt:lpstr>Century Gothic</vt:lpstr>
      <vt:lpstr>NimbusRomNo9L</vt:lpstr>
      <vt:lpstr>Roboto</vt:lpstr>
      <vt:lpstr>Wingdings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Rakibul Alam</dc:creator>
  <cp:lastModifiedBy>Md. Sabbir Hossain</cp:lastModifiedBy>
  <cp:revision>136</cp:revision>
  <dcterms:created xsi:type="dcterms:W3CDTF">2023-05-23T12:55:42Z</dcterms:created>
  <dcterms:modified xsi:type="dcterms:W3CDTF">2024-01-04T06:57:16Z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2023-05-23T13:52:01Z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f3dbcbef-0ec1-44b4-b867-92658d8d464b</vt:lpwstr>
  </property>
  <property fmtid="{D5CDD505-2E9C-101B-9397-08002B2CF9AE}" pid="7" name="MSIP_Label_defa4170-0d19-0005-0004-bc88714345d2_ActionId">
    <vt:lpwstr>f2ae0750-cd3b-46a9-9ac2-22b667598872</vt:lpwstr>
  </property>
  <property fmtid="{D5CDD505-2E9C-101B-9397-08002B2CF9AE}" pid="8" name="MSIP_Label_defa4170-0d19-0005-0004-bc88714345d2_ContentBits">
    <vt:lpwstr>0</vt:lpwstr>
  </property>
</Properties>
</file>

<file path=docProps/thumbnail.jpeg>
</file>